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4" autoAdjust="0"/>
    <p:restoredTop sz="94660"/>
  </p:normalViewPr>
  <p:slideViewPr>
    <p:cSldViewPr snapToGrid="0">
      <p:cViewPr varScale="1">
        <p:scale>
          <a:sx n="40" d="100"/>
          <a:sy n="40" d="100"/>
        </p:scale>
        <p:origin x="2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Commonly Confused Words #2</a:t>
            </a:r>
            <a:br>
              <a:rPr lang="en-US" dirty="0" smtClean="0"/>
            </a:br>
            <a:r>
              <a:rPr lang="en-US" dirty="0" smtClean="0"/>
              <a:t>Warm Ups #1-3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Language Arts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55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Fill in the blank in each sentence with its correct word.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Elicit vs. Illicit </a:t>
            </a:r>
          </a:p>
          <a:p>
            <a:pPr marL="0" indent="0">
              <a:buNone/>
            </a:pPr>
            <a:r>
              <a:rPr lang="en-US" dirty="0"/>
              <a:t>The company commissioned a survey to </a:t>
            </a:r>
            <a:r>
              <a:rPr lang="en-US" dirty="0" smtClean="0"/>
              <a:t>____________ </a:t>
            </a:r>
            <a:r>
              <a:rPr lang="en-US" dirty="0"/>
              <a:t>the public’s views on the newest flavor of its sour candies.</a:t>
            </a: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Allude vs. Elude </a:t>
            </a:r>
          </a:p>
          <a:p>
            <a:pPr marL="0" indent="0">
              <a:buNone/>
            </a:pPr>
            <a:r>
              <a:rPr lang="en-US" dirty="0"/>
              <a:t>For the dedicated searchers, there are clues hidden in the forest which </a:t>
            </a:r>
            <a:r>
              <a:rPr lang="en-US" dirty="0" smtClean="0"/>
              <a:t>_______________ </a:t>
            </a:r>
            <a:r>
              <a:rPr lang="en-US" dirty="0"/>
              <a:t>to the treasure’s location.</a:t>
            </a: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Accept vs. Except </a:t>
            </a:r>
          </a:p>
          <a:p>
            <a:pPr marL="0" indent="0">
              <a:buNone/>
            </a:pPr>
            <a:r>
              <a:rPr lang="en-US" dirty="0" smtClean="0"/>
              <a:t>He ______________ her compliment, even though he believed she was lying. </a:t>
            </a:r>
          </a:p>
          <a:p>
            <a:pPr marL="0" indent="0">
              <a:buNone/>
            </a:pPr>
            <a:r>
              <a:rPr lang="en-US" u="sng" dirty="0" smtClean="0"/>
              <a:t>Proceed vs. Precede </a:t>
            </a:r>
          </a:p>
          <a:p>
            <a:pPr marL="0" indent="0">
              <a:buNone/>
            </a:pPr>
            <a:r>
              <a:rPr lang="en-US" dirty="0" smtClean="0"/>
              <a:t>Once the protests subside, the hearing can _____________.</a:t>
            </a:r>
          </a:p>
          <a:p>
            <a:pPr marL="0" indent="0">
              <a:buNone/>
            </a:pPr>
            <a:r>
              <a:rPr lang="en-US" u="sng" dirty="0" smtClean="0"/>
              <a:t>Discrete vs. Discreet</a:t>
            </a:r>
            <a:endParaRPr lang="en-US" u="sng" dirty="0"/>
          </a:p>
          <a:p>
            <a:pPr marL="0" indent="0">
              <a:buNone/>
            </a:pPr>
            <a:r>
              <a:rPr lang="en-US" dirty="0"/>
              <a:t>The ship has four </a:t>
            </a:r>
            <a:r>
              <a:rPr lang="en-US" dirty="0" smtClean="0"/>
              <a:t>______________ </a:t>
            </a:r>
            <a:r>
              <a:rPr lang="en-US" dirty="0"/>
              <a:t>sections, each made for a specific purpose</a:t>
            </a: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05071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/>
              <a:t>Elicit vs. Illicit </a:t>
            </a:r>
          </a:p>
          <a:p>
            <a:pPr marL="0" indent="0">
              <a:buNone/>
            </a:pPr>
            <a:r>
              <a:rPr lang="en-US" dirty="0"/>
              <a:t>The company commissioned a survey to</a:t>
            </a:r>
            <a:r>
              <a:rPr lang="en-US" b="1" u="sng" dirty="0"/>
              <a:t> elicit </a:t>
            </a:r>
            <a:r>
              <a:rPr lang="en-US" dirty="0"/>
              <a:t>the public’s views on the newest flavor of its sour candies.</a:t>
            </a:r>
          </a:p>
          <a:p>
            <a:pPr marL="0" indent="0">
              <a:buNone/>
            </a:pPr>
            <a:r>
              <a:rPr lang="en-US" u="sng" dirty="0"/>
              <a:t>Allude vs. Elude </a:t>
            </a:r>
          </a:p>
          <a:p>
            <a:pPr marL="0" indent="0">
              <a:buNone/>
            </a:pPr>
            <a:r>
              <a:rPr lang="en-US" dirty="0"/>
              <a:t>For the dedicated searchers, there are clues hidden in the forest which </a:t>
            </a:r>
            <a:r>
              <a:rPr lang="en-US" b="1" u="sng" dirty="0"/>
              <a:t>allude</a:t>
            </a:r>
            <a:r>
              <a:rPr lang="en-US" dirty="0"/>
              <a:t> to the treasure’s location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u="sng" dirty="0"/>
              <a:t>Accept vs. Except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/>
              <a:t>He </a:t>
            </a:r>
            <a:r>
              <a:rPr lang="en-US" b="1" u="sng" dirty="0" smtClean="0"/>
              <a:t>accepted</a:t>
            </a:r>
            <a:r>
              <a:rPr lang="en-US" dirty="0" smtClean="0"/>
              <a:t> </a:t>
            </a:r>
            <a:r>
              <a:rPr lang="en-US" dirty="0"/>
              <a:t>her compliment, even though he believed she was lying. </a:t>
            </a:r>
          </a:p>
          <a:p>
            <a:pPr marL="0" indent="0">
              <a:buNone/>
            </a:pPr>
            <a:r>
              <a:rPr lang="en-US" u="sng" dirty="0"/>
              <a:t>Proceed vs. Precede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Once the protests subside, the hearing can </a:t>
            </a:r>
            <a:r>
              <a:rPr lang="en-US" b="1" u="sng" dirty="0" smtClean="0"/>
              <a:t>proceed. </a:t>
            </a:r>
            <a:endParaRPr lang="en-US" b="1" u="sng" dirty="0"/>
          </a:p>
          <a:p>
            <a:pPr marL="0" indent="0">
              <a:buNone/>
            </a:pPr>
            <a:r>
              <a:rPr lang="en-US" u="sng" dirty="0"/>
              <a:t>Discrete vs. Discreet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The ship has four </a:t>
            </a:r>
            <a:r>
              <a:rPr lang="en-US" b="1" u="sng" dirty="0" smtClean="0"/>
              <a:t>discrete </a:t>
            </a:r>
            <a:r>
              <a:rPr lang="en-US" dirty="0" smtClean="0"/>
              <a:t>sections, each made for a specific purpose.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21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Fill in the blank in each sentence with its correct word.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/>
              <a:t>Elicit vs. Illicit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/>
              <a:t>The disruption, though annoying, was not enough to </a:t>
            </a:r>
            <a:r>
              <a:rPr lang="en-US" dirty="0" smtClean="0"/>
              <a:t>_____________ a </a:t>
            </a:r>
            <a:r>
              <a:rPr lang="en-US" dirty="0"/>
              <a:t>response from the judge.</a:t>
            </a:r>
          </a:p>
          <a:p>
            <a:pPr marL="0" indent="0">
              <a:buNone/>
            </a:pPr>
            <a:r>
              <a:rPr lang="en-US" u="sng" dirty="0"/>
              <a:t>Allude vs. Elude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/>
              <a:t>The teacher asked the students to not </a:t>
            </a:r>
            <a:r>
              <a:rPr lang="en-US" dirty="0" smtClean="0"/>
              <a:t>_____________ </a:t>
            </a:r>
            <a:r>
              <a:rPr lang="en-US" dirty="0"/>
              <a:t>to </a:t>
            </a:r>
            <a:r>
              <a:rPr lang="en-US" dirty="0" smtClean="0"/>
              <a:t>Wikipedia </a:t>
            </a:r>
            <a:r>
              <a:rPr lang="en-US" dirty="0"/>
              <a:t>in their research papers.</a:t>
            </a:r>
          </a:p>
          <a:p>
            <a:pPr marL="0" indent="0">
              <a:buNone/>
            </a:pPr>
            <a:r>
              <a:rPr lang="en-US" u="sng" dirty="0"/>
              <a:t>Accept vs. Except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Nobody came to the party ___________________ for Mary. </a:t>
            </a:r>
            <a:endParaRPr lang="en-US" dirty="0"/>
          </a:p>
          <a:p>
            <a:pPr marL="0" indent="0">
              <a:buNone/>
            </a:pPr>
            <a:r>
              <a:rPr lang="en-US" u="sng" dirty="0"/>
              <a:t>Proceed vs. Precede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/>
              <a:t>In science, </a:t>
            </a:r>
            <a:r>
              <a:rPr lang="en-US" dirty="0" smtClean="0"/>
              <a:t>research </a:t>
            </a:r>
            <a:r>
              <a:rPr lang="en-US" dirty="0"/>
              <a:t>should always </a:t>
            </a:r>
            <a:r>
              <a:rPr lang="en-US" dirty="0" smtClean="0"/>
              <a:t>_______________ </a:t>
            </a:r>
            <a:r>
              <a:rPr lang="en-US" dirty="0"/>
              <a:t>a lab </a:t>
            </a:r>
            <a:r>
              <a:rPr lang="en-US" dirty="0" smtClean="0"/>
              <a:t>experiment.</a:t>
            </a:r>
            <a:endParaRPr lang="en-US" dirty="0"/>
          </a:p>
          <a:p>
            <a:pPr marL="0" indent="0">
              <a:buNone/>
            </a:pPr>
            <a:r>
              <a:rPr lang="en-US" u="sng" dirty="0"/>
              <a:t>Discrete vs. Discreet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/>
              <a:t>Hoping to avoid detection, the shoplifter tried to be </a:t>
            </a:r>
            <a:r>
              <a:rPr lang="en-US" dirty="0" smtClean="0"/>
              <a:t>__________________ </a:t>
            </a:r>
            <a:r>
              <a:rPr lang="en-US" dirty="0"/>
              <a:t>while walking through the store.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78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/>
              <a:t>Elicit vs. Illicit </a:t>
            </a:r>
          </a:p>
          <a:p>
            <a:pPr marL="0" indent="0">
              <a:buNone/>
            </a:pPr>
            <a:r>
              <a:rPr lang="en-US" dirty="0"/>
              <a:t>The disruption, though annoying, was not enough to </a:t>
            </a:r>
            <a:r>
              <a:rPr lang="en-US" b="1" u="sng" dirty="0"/>
              <a:t>elicit </a:t>
            </a:r>
            <a:r>
              <a:rPr lang="en-US" dirty="0"/>
              <a:t>a response from the judge.</a:t>
            </a:r>
          </a:p>
          <a:p>
            <a:pPr marL="0" indent="0">
              <a:buNone/>
            </a:pPr>
            <a:r>
              <a:rPr lang="en-US" u="sng" dirty="0"/>
              <a:t>Allude vs. Elude </a:t>
            </a:r>
          </a:p>
          <a:p>
            <a:pPr marL="0" indent="0">
              <a:buNone/>
            </a:pPr>
            <a:r>
              <a:rPr lang="en-US" dirty="0"/>
              <a:t>The teacher asked the students to not </a:t>
            </a:r>
            <a:r>
              <a:rPr lang="en-US" b="1" u="sng" dirty="0"/>
              <a:t>allude</a:t>
            </a:r>
            <a:r>
              <a:rPr lang="en-US" dirty="0"/>
              <a:t> to </a:t>
            </a:r>
            <a:r>
              <a:rPr lang="en-US" dirty="0" smtClean="0"/>
              <a:t>Wikipedia </a:t>
            </a:r>
            <a:r>
              <a:rPr lang="en-US" dirty="0"/>
              <a:t>in their research papers.</a:t>
            </a:r>
          </a:p>
          <a:p>
            <a:pPr marL="0" indent="0">
              <a:buNone/>
            </a:pPr>
            <a:r>
              <a:rPr lang="en-US" u="sng" dirty="0"/>
              <a:t>Accept vs. Except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Nobody came to the party </a:t>
            </a:r>
            <a:r>
              <a:rPr lang="en-US" b="1" u="sng" dirty="0" smtClean="0"/>
              <a:t>except</a:t>
            </a:r>
            <a:r>
              <a:rPr lang="en-US" dirty="0" smtClean="0"/>
              <a:t> for Mary. </a:t>
            </a:r>
            <a:endParaRPr lang="en-US" dirty="0"/>
          </a:p>
          <a:p>
            <a:pPr marL="0" indent="0">
              <a:buNone/>
            </a:pPr>
            <a:r>
              <a:rPr lang="en-US" u="sng" dirty="0"/>
              <a:t>Proceed vs. Precede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/>
              <a:t>In science, the formation of a theory should always </a:t>
            </a:r>
            <a:r>
              <a:rPr lang="en-US" b="1" u="sng" dirty="0"/>
              <a:t>precede</a:t>
            </a:r>
            <a:r>
              <a:rPr lang="en-US" dirty="0"/>
              <a:t> a lab </a:t>
            </a:r>
            <a:r>
              <a:rPr lang="en-US" dirty="0" smtClean="0"/>
              <a:t>experiment.</a:t>
            </a:r>
            <a:endParaRPr lang="en-US" dirty="0"/>
          </a:p>
          <a:p>
            <a:pPr marL="0" indent="0">
              <a:buNone/>
            </a:pPr>
            <a:r>
              <a:rPr lang="en-US" u="sng" dirty="0"/>
              <a:t>Discrete vs. Discreet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/>
              <a:t>Hoping to avoid detection, the shoplifter tried to be </a:t>
            </a:r>
            <a:r>
              <a:rPr lang="en-US" b="1" u="sng" dirty="0"/>
              <a:t>discreet</a:t>
            </a:r>
            <a:r>
              <a:rPr lang="en-US" dirty="0"/>
              <a:t> while walking through the store.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07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705" y="2349925"/>
            <a:ext cx="3994484" cy="24564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Fill in the blank in each sentence with its correct word.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/>
              <a:t>Elicit vs. Illicit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/>
              <a:t>The cartel used buckets of batter to traffic </a:t>
            </a:r>
            <a:r>
              <a:rPr lang="en-US" dirty="0" smtClean="0"/>
              <a:t>______________ </a:t>
            </a:r>
            <a:r>
              <a:rPr lang="en-US" dirty="0"/>
              <a:t>drugs into other countries.</a:t>
            </a:r>
          </a:p>
          <a:p>
            <a:pPr marL="0" indent="0">
              <a:buNone/>
            </a:pPr>
            <a:r>
              <a:rPr lang="en-US" u="sng" dirty="0"/>
              <a:t>Allude vs. Elude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Greg </a:t>
            </a:r>
            <a:r>
              <a:rPr lang="en-US" dirty="0"/>
              <a:t>was arrested at the scene after allegedly attempting to </a:t>
            </a:r>
            <a:r>
              <a:rPr lang="en-US" dirty="0" smtClean="0"/>
              <a:t>_________________ </a:t>
            </a:r>
            <a:r>
              <a:rPr lang="en-US" dirty="0"/>
              <a:t>police by jumping out of a </a:t>
            </a:r>
            <a:r>
              <a:rPr lang="en-US" dirty="0" smtClean="0"/>
              <a:t>window.</a:t>
            </a:r>
            <a:endParaRPr lang="en-US" dirty="0"/>
          </a:p>
          <a:p>
            <a:pPr marL="0" indent="0">
              <a:buNone/>
            </a:pPr>
            <a:r>
              <a:rPr lang="en-US" u="sng" dirty="0"/>
              <a:t>Accept vs. Except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/>
              <a:t>I will </a:t>
            </a:r>
            <a:r>
              <a:rPr lang="en-US" dirty="0" smtClean="0"/>
              <a:t>________________ </a:t>
            </a:r>
            <a:r>
              <a:rPr lang="en-US" dirty="0"/>
              <a:t>the job offer if the salary is </a:t>
            </a:r>
            <a:r>
              <a:rPr lang="en-US" dirty="0" smtClean="0"/>
              <a:t>higher. </a:t>
            </a:r>
            <a:endParaRPr lang="en-US" dirty="0"/>
          </a:p>
          <a:p>
            <a:pPr marL="0" indent="0">
              <a:buNone/>
            </a:pPr>
            <a:r>
              <a:rPr lang="en-US" u="sng" dirty="0"/>
              <a:t>Proceed vs. Precede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/>
              <a:t>The dark clouds </a:t>
            </a:r>
            <a:r>
              <a:rPr lang="en-US" dirty="0" smtClean="0"/>
              <a:t>______________________ </a:t>
            </a:r>
            <a:r>
              <a:rPr lang="en-US" dirty="0"/>
              <a:t>a serious storm.</a:t>
            </a:r>
            <a:endParaRPr lang="en-US" dirty="0"/>
          </a:p>
          <a:p>
            <a:pPr marL="0" indent="0">
              <a:buNone/>
            </a:pPr>
            <a:r>
              <a:rPr lang="en-US" u="sng" dirty="0"/>
              <a:t>Discrete vs. Discreet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/>
              <a:t> In hopes of being </a:t>
            </a:r>
            <a:r>
              <a:rPr lang="en-US" dirty="0" smtClean="0"/>
              <a:t>____________________, </a:t>
            </a:r>
            <a:r>
              <a:rPr lang="en-US" dirty="0"/>
              <a:t>many celebrities wear sunglasses when out in </a:t>
            </a:r>
            <a:r>
              <a:rPr lang="en-US" dirty="0" smtClean="0"/>
              <a:t>public.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40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/>
              <a:t>Elicit vs. Illicit </a:t>
            </a:r>
          </a:p>
          <a:p>
            <a:pPr marL="0" indent="0">
              <a:buNone/>
            </a:pPr>
            <a:r>
              <a:rPr lang="en-US" dirty="0"/>
              <a:t>The cartel used buckets of batter to traffic </a:t>
            </a:r>
            <a:r>
              <a:rPr lang="en-US" b="1" u="sng" dirty="0"/>
              <a:t>illicit</a:t>
            </a:r>
            <a:r>
              <a:rPr lang="en-US" dirty="0"/>
              <a:t> drugs into other countries.</a:t>
            </a:r>
          </a:p>
          <a:p>
            <a:pPr marL="0" indent="0">
              <a:buNone/>
            </a:pPr>
            <a:r>
              <a:rPr lang="en-US" u="sng" dirty="0"/>
              <a:t>Allude vs. Elude </a:t>
            </a:r>
          </a:p>
          <a:p>
            <a:pPr marL="0" indent="0">
              <a:buNone/>
            </a:pPr>
            <a:r>
              <a:rPr lang="en-US" dirty="0"/>
              <a:t>Greg was arrested at the scene after allegedly attempting to </a:t>
            </a:r>
            <a:r>
              <a:rPr lang="en-US" b="1" u="sng" dirty="0"/>
              <a:t>elude</a:t>
            </a:r>
            <a:r>
              <a:rPr lang="en-US" dirty="0"/>
              <a:t> police by jumping out of a window.</a:t>
            </a:r>
          </a:p>
          <a:p>
            <a:pPr marL="0" indent="0">
              <a:buNone/>
            </a:pPr>
            <a:r>
              <a:rPr lang="en-US" u="sng" dirty="0"/>
              <a:t>Accept vs. Except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/>
              <a:t>I will </a:t>
            </a:r>
            <a:r>
              <a:rPr lang="en-US" b="1" u="sng" dirty="0"/>
              <a:t>accept</a:t>
            </a:r>
            <a:r>
              <a:rPr lang="en-US" dirty="0"/>
              <a:t> the job offer if the salary is </a:t>
            </a:r>
            <a:r>
              <a:rPr lang="en-US" dirty="0" smtClean="0"/>
              <a:t>higher.</a:t>
            </a:r>
            <a:endParaRPr lang="en-US" dirty="0"/>
          </a:p>
          <a:p>
            <a:pPr marL="0" indent="0">
              <a:buNone/>
            </a:pPr>
            <a:r>
              <a:rPr lang="en-US" u="sng" dirty="0"/>
              <a:t>Proceed vs. Precede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/>
              <a:t>The dark clouds </a:t>
            </a:r>
            <a:r>
              <a:rPr lang="en-US" b="1" u="sng" dirty="0"/>
              <a:t>precede</a:t>
            </a:r>
            <a:r>
              <a:rPr lang="en-US" dirty="0"/>
              <a:t> a serious storm.</a:t>
            </a:r>
            <a:endParaRPr lang="en-US" dirty="0"/>
          </a:p>
          <a:p>
            <a:pPr marL="0" indent="0">
              <a:buNone/>
            </a:pPr>
            <a:r>
              <a:rPr lang="en-US" u="sng" dirty="0"/>
              <a:t>Discrete vs. Discreet </a:t>
            </a:r>
            <a:endParaRPr lang="en-US" u="sng" dirty="0" smtClean="0"/>
          </a:p>
          <a:p>
            <a:pPr marL="0" indent="0">
              <a:buNone/>
            </a:pPr>
            <a:r>
              <a:rPr lang="en-US" u="sng" dirty="0"/>
              <a:t> </a:t>
            </a:r>
            <a:r>
              <a:rPr lang="en-US" dirty="0"/>
              <a:t>In hopes of being </a:t>
            </a:r>
            <a:r>
              <a:rPr lang="en-US" b="1" u="sng" dirty="0" smtClean="0"/>
              <a:t>discreet</a:t>
            </a:r>
            <a:r>
              <a:rPr lang="en-US" dirty="0" smtClean="0"/>
              <a:t>, </a:t>
            </a:r>
            <a:r>
              <a:rPr lang="en-US" dirty="0"/>
              <a:t>many celebrities wear sunglasses when out in </a:t>
            </a:r>
            <a:r>
              <a:rPr lang="en-US" dirty="0" smtClean="0"/>
              <a:t>public.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1297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1451</TotalTime>
  <Words>601</Words>
  <Application>Microsoft Office PowerPoint</Application>
  <PresentationFormat>Widescreen</PresentationFormat>
  <Paragraphs>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 Light</vt:lpstr>
      <vt:lpstr>Rockwell</vt:lpstr>
      <vt:lpstr>Wingdings</vt:lpstr>
      <vt:lpstr>Atlas</vt:lpstr>
      <vt:lpstr>Commonly Confused Words #2 Warm Ups #1-3</vt:lpstr>
      <vt:lpstr>Fill in the blank in each sentence with its correct word. </vt:lpstr>
      <vt:lpstr>Answers </vt:lpstr>
      <vt:lpstr>Fill in the blank in each sentence with its correct word. </vt:lpstr>
      <vt:lpstr>Answers </vt:lpstr>
      <vt:lpstr>Fill in the blank in each sentence with its correct word. </vt:lpstr>
      <vt:lpstr>Answers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Commonly Confused Words #2 Warm Ups </dc:title>
  <dc:creator>Stetka, Meghan</dc:creator>
  <cp:lastModifiedBy>Stetka, Meghan</cp:lastModifiedBy>
  <cp:revision>10</cp:revision>
  <dcterms:created xsi:type="dcterms:W3CDTF">2020-02-06T21:05:27Z</dcterms:created>
  <dcterms:modified xsi:type="dcterms:W3CDTF">2020-02-10T16:08:32Z</dcterms:modified>
</cp:coreProperties>
</file>